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6" r:id="rId2"/>
    <p:sldId id="268" r:id="rId3"/>
    <p:sldId id="295" r:id="rId4"/>
    <p:sldId id="284" r:id="rId5"/>
    <p:sldId id="332" r:id="rId6"/>
    <p:sldId id="316" r:id="rId7"/>
    <p:sldId id="317" r:id="rId8"/>
    <p:sldId id="330" r:id="rId9"/>
    <p:sldId id="318" r:id="rId10"/>
    <p:sldId id="319" r:id="rId11"/>
    <p:sldId id="320" r:id="rId12"/>
    <p:sldId id="315" r:id="rId13"/>
    <p:sldId id="331" r:id="rId14"/>
    <p:sldId id="325" r:id="rId15"/>
    <p:sldId id="326" r:id="rId16"/>
    <p:sldId id="270" r:id="rId17"/>
    <p:sldId id="327" r:id="rId18"/>
    <p:sldId id="328" r:id="rId19"/>
    <p:sldId id="323" r:id="rId20"/>
    <p:sldId id="322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5F5"/>
    <a:srgbClr val="343434"/>
    <a:srgbClr val="F29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824"/>
  </p:normalViewPr>
  <p:slideViewPr>
    <p:cSldViewPr snapToGrid="0" snapToObjects="1">
      <p:cViewPr varScale="1">
        <p:scale>
          <a:sx n="63" d="100"/>
          <a:sy n="63" d="100"/>
        </p:scale>
        <p:origin x="90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64023-77F6-3E43-AB37-6D4F3522ACE3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BA6CB-406A-3C44-BC69-D58C94BF714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84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A6CB-406A-3C44-BC69-D58C94BF714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933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A6CB-406A-3C44-BC69-D58C94BF714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122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A6CB-406A-3C44-BC69-D58C94BF714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972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A6CB-406A-3C44-BC69-D58C94BF7144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070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C4FB9-014C-C24F-9093-063305C6C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379B3-7F8C-534F-B4FB-CD6367C6A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741B99-88C4-FA49-A2A4-5B062E3A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1390F7-3DEE-5845-83D6-52D186D3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161880-40A6-B149-9C7D-D0679843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61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8511C-FCD2-854E-8AE7-EAC4D720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649650-9589-6840-99D4-9C5FFEB23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114B53-4E56-5049-A491-EA633A56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49332D-AECD-CC4A-B785-0EF4F2ED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5D42D3-C268-5C45-A8DE-E1BB2496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4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7EEA8C-D666-9542-9E2B-B32C4E408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F0425C-2E39-374E-9479-D09A36F9B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A4510E-C4C5-384C-A0EA-558E584C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CF0A7D-3EF6-934C-9EAD-27EFADB7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A2B98-BE17-BE4C-AAC6-5A7F4860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87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9078A-22CC-9C41-87B9-00ADEA59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E80D08-7A10-4144-B2B4-47C4381A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10550E-2A6F-CC40-A097-1970D58B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F705AD-D5BC-2B46-81F4-08F0B5E2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66EA7B-36C7-F64A-ACEF-9B824EF1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90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B3A06-1307-504B-8CE8-585BA0FA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09D012-207D-D54B-A8E2-AB1F3E577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D5D3D3-2DF5-E948-B61B-56C97ED03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A758CD-C3A7-BB44-81C2-1EBD93DE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D2C216-57AE-8B46-8230-2222AAB8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193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CF437A-4D81-3D47-9734-3A3E76C1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5C6753-CE11-E74B-B0A2-34CA80DD3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BAE17CD-1362-6D4D-B77F-94C7F52AD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B322D9-B458-B04A-BA71-4E53F006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3995B8-249D-914A-A78B-59282769F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1797C1-5434-DF40-8610-A851923C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15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BE993-5333-9F42-9C0D-01C04CC9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3507B1-DCC5-6042-A851-50997D62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F928BE-F2EF-4445-964D-740CFA3AB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01E17-290B-F144-9683-72DE0F85D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C8DABE8-ADCC-1C48-A842-C4024D803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86B969-F169-874A-9AE1-614C32CAD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66A299-7626-2746-889A-8C976E4A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152DF9-F680-1646-9FDF-9E3CDBA7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073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0444-9282-EB4C-8DB3-8A355753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B871E02-FED8-9548-8A16-859D3246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113AE8C-451B-7A40-977E-A41D1AD8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356EA6-9BCD-9C4E-8AB7-A5301B81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383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F5C9C9D-5FAD-4D4A-9D8C-77D65E7E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1C587B0-D32D-BF40-B330-FC666BF6C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2E93C-7999-0744-BE9E-0D7EC09A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279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1DD72B-23F9-2446-8D53-03CB6BBF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FA7ABF-7F55-0A47-BE2E-E7F46CD82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7EF60F-084D-7549-891B-9E4A308EC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F9B5ED-664B-8E49-8812-1630390EE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99CC4D-30F3-C849-AD69-12CBA55EE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AE32FF-1357-4845-AFC8-6BB0D06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547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64CC7-443B-1041-A596-E8A81D0E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B9E11DE-AE8F-AF4A-B896-E949AD912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5AE9D-9B1B-3543-ADAC-E9B9257B0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EBFAB8-A3A7-E648-AE2D-522E390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B66F3E-7343-2649-932E-B7D3905C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546E90-C180-FE4F-A184-3811BE62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210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862528C-7316-6343-9841-BED8835B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CBC053-7313-0B4F-B7FA-C27D471EA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DF552A-983D-204D-A31B-7C45BCA53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9A8E3-B601-D148-BAEC-CB5261F13A97}" type="datetimeFigureOut">
              <a:rPr kumimoji="1" lang="zh-TW" altLang="en-US" smtClean="0"/>
              <a:t>2020/4/21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9DDE4E-D345-FF4D-B8FA-1119189F1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7AAF1C-1753-D440-9DAB-BEE8AACB3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E188-5177-E445-9B77-6C02405E23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702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BF2EA50-46A9-4540-A9C5-1592E40B9554}"/>
              </a:ext>
            </a:extLst>
          </p:cNvPr>
          <p:cNvSpPr txBox="1"/>
          <p:nvPr/>
        </p:nvSpPr>
        <p:spPr>
          <a:xfrm>
            <a:off x="3341872" y="2644170"/>
            <a:ext cx="5508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4800" b="1" dirty="0">
                <a:latin typeface="微軟正黑體" pitchFamily="34" charset="-120"/>
                <a:ea typeface="微軟正黑體" pitchFamily="34" charset="-120"/>
              </a:rPr>
              <a:t>督導、照專、個管</a:t>
            </a:r>
            <a:br>
              <a:rPr kumimoji="1" lang="en-US" altLang="zh-TW" sz="4800" b="1" dirty="0">
                <a:latin typeface="微軟正黑體" pitchFamily="34" charset="-120"/>
                <a:ea typeface="微軟正黑體" pitchFamily="34" charset="-120"/>
              </a:rPr>
            </a:br>
            <a:r>
              <a:rPr kumimoji="1" lang="zh-TW" altLang="en-US" sz="4800" b="1" dirty="0">
                <a:latin typeface="微軟正黑體" pitchFamily="34" charset="-120"/>
                <a:ea typeface="微軟正黑體" pitchFamily="34" charset="-120"/>
              </a:rPr>
              <a:t>操作說明</a:t>
            </a:r>
          </a:p>
        </p:txBody>
      </p:sp>
    </p:spTree>
    <p:extLst>
      <p:ext uri="{BB962C8B-B14F-4D97-AF65-F5344CB8AC3E}">
        <p14:creationId xmlns:p14="http://schemas.microsoft.com/office/powerpoint/2010/main" val="86334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7A95440-4AC9-E743-88E6-A54F26289930}"/>
              </a:ext>
            </a:extLst>
          </p:cNvPr>
          <p:cNvSpPr txBox="1"/>
          <p:nvPr/>
        </p:nvSpPr>
        <p:spPr>
          <a:xfrm>
            <a:off x="858741" y="5898538"/>
            <a:ext cx="974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結案個案，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單位同步在交通平台按下結案，點選結案原因，輸入失效日期。照專跟督導進行審查與核對。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522FB4-8328-F44C-B753-974C23FE425A}"/>
              </a:ext>
            </a:extLst>
          </p:cNvPr>
          <p:cNvSpPr/>
          <p:nvPr/>
        </p:nvSpPr>
        <p:spPr>
          <a:xfrm>
            <a:off x="5074928" y="140596"/>
            <a:ext cx="2042139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個案資料（編輯）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3CF7537-C868-D848-AAA8-EC8AACDC05EB}"/>
              </a:ext>
            </a:extLst>
          </p:cNvPr>
          <p:cNvGrpSpPr/>
          <p:nvPr/>
        </p:nvGrpSpPr>
        <p:grpSpPr>
          <a:xfrm>
            <a:off x="1590675" y="885824"/>
            <a:ext cx="9010650" cy="4418003"/>
            <a:chOff x="1590675" y="885824"/>
            <a:chExt cx="9010650" cy="441800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B2E55F0-A025-DB4E-B12E-28E74EA3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885824"/>
              <a:ext cx="9010650" cy="441800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0E227D7-F6EF-E147-9C2F-1679B9CAF38A}"/>
                </a:ext>
              </a:extLst>
            </p:cNvPr>
            <p:cNvSpPr/>
            <p:nvPr/>
          </p:nvSpPr>
          <p:spPr>
            <a:xfrm>
              <a:off x="2867026" y="3094825"/>
              <a:ext cx="1381124" cy="8771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5776335-254A-4E2E-8B6A-D1F2AB1FA23D}"/>
              </a:ext>
            </a:extLst>
          </p:cNvPr>
          <p:cNvCxnSpPr/>
          <p:nvPr/>
        </p:nvCxnSpPr>
        <p:spPr>
          <a:xfrm>
            <a:off x="3419856" y="4114800"/>
            <a:ext cx="0" cy="1691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97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7A95440-4AC9-E743-88E6-A54F26289930}"/>
              </a:ext>
            </a:extLst>
          </p:cNvPr>
          <p:cNvSpPr txBox="1"/>
          <p:nvPr/>
        </p:nvSpPr>
        <p:spPr>
          <a:xfrm>
            <a:off x="1081377" y="5735169"/>
            <a:ext cx="10122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更多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可以看到個案違規記點紀錄，個案臨時取消訂單、司機已抵達上車地，但是個案未出現時，</a:t>
            </a:r>
            <a:r>
              <a:rPr lang="en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單位可記違規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點，記滿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點，系統自動觸發停權下單二週。</a:t>
            </a:r>
            <a:endParaRPr lang="zh-TW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AB5480-3ECF-AE43-8D6D-2E879D6EB0E5}"/>
              </a:ext>
            </a:extLst>
          </p:cNvPr>
          <p:cNvSpPr/>
          <p:nvPr/>
        </p:nvSpPr>
        <p:spPr>
          <a:xfrm>
            <a:off x="5074928" y="140596"/>
            <a:ext cx="2042139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個案資料（更多）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F544786-C883-2549-862C-37C58D28D0DE}"/>
              </a:ext>
            </a:extLst>
          </p:cNvPr>
          <p:cNvGrpSpPr/>
          <p:nvPr/>
        </p:nvGrpSpPr>
        <p:grpSpPr>
          <a:xfrm>
            <a:off x="1880285" y="889673"/>
            <a:ext cx="8431429" cy="4134006"/>
            <a:chOff x="1880285" y="889673"/>
            <a:chExt cx="8431429" cy="413400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BC7AC5B-55FA-CF45-8EF0-2AAC96A81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0285" y="889673"/>
              <a:ext cx="8431429" cy="4134006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D0F27CE-6511-7844-A6BC-329B175B61AA}"/>
                </a:ext>
              </a:extLst>
            </p:cNvPr>
            <p:cNvSpPr txBox="1"/>
            <p:nvPr/>
          </p:nvSpPr>
          <p:spPr>
            <a:xfrm>
              <a:off x="3176337" y="3220088"/>
              <a:ext cx="54053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2020-03-25</a:t>
              </a:r>
              <a:endParaRPr kumimoji="1" lang="zh-TW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5C5DF37-B18C-49A9-AEB1-31162BABF120}"/>
              </a:ext>
            </a:extLst>
          </p:cNvPr>
          <p:cNvCxnSpPr/>
          <p:nvPr/>
        </p:nvCxnSpPr>
        <p:spPr>
          <a:xfrm>
            <a:off x="3328416" y="3739896"/>
            <a:ext cx="0" cy="186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6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C393E0-3945-644F-9C31-CFADB96D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67" y="578703"/>
            <a:ext cx="8435865" cy="41361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4C0171-B298-7440-A810-314C6418114C}"/>
              </a:ext>
            </a:extLst>
          </p:cNvPr>
          <p:cNvSpPr/>
          <p:nvPr/>
        </p:nvSpPr>
        <p:spPr>
          <a:xfrm>
            <a:off x="5080337" y="10723"/>
            <a:ext cx="20313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叫</a:t>
            </a: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車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BEE1B0-C7EF-134B-A4B3-8926AE0261FA}"/>
              </a:ext>
            </a:extLst>
          </p:cNvPr>
          <p:cNvSpPr/>
          <p:nvPr/>
        </p:nvSpPr>
        <p:spPr>
          <a:xfrm>
            <a:off x="1992037" y="4888708"/>
            <a:ext cx="82079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選擇搭乘日期及時間（乘車前</a:t>
            </a:r>
            <a:r>
              <a:rPr kumimoji="1" lang="en-US" altLang="zh-CN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3-30</a:t>
            </a:r>
            <a:r>
              <a:rPr kumimoji="1"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天可預約）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選擇車行順位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輸入起迄點並選擇地點備註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（起點預設居住地址）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選擇訂車人身分</a:t>
            </a: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單位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若需同時預約回程，可點選「我要預約回程」並選擇回程時間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選擇輪椅類型、車種、陪同人數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地圖下方本日行程一覽會計算車資及行駛時間、距離（相同起迄點之訂單金額會相同）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若需接收簡訊，可於「請輸入接收簡訊號碼」輸入手機號碼，將會於司機抵達、客人上車、客人下車時分別發送簡訊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單位下單，請以電話通知車行有訂單進入，若臨時需幫個案訂車或取消訂單，請直接撥電話向交通單位聯繫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422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C4C0171-B298-7440-A810-314C6418114C}"/>
              </a:ext>
            </a:extLst>
          </p:cNvPr>
          <p:cNvSpPr/>
          <p:nvPr/>
        </p:nvSpPr>
        <p:spPr>
          <a:xfrm>
            <a:off x="5080337" y="10723"/>
            <a:ext cx="20313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叫</a:t>
            </a: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車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BEE1B0-C7EF-134B-A4B3-8926AE0261FA}"/>
              </a:ext>
            </a:extLst>
          </p:cNvPr>
          <p:cNvSpPr/>
          <p:nvPr/>
        </p:nvSpPr>
        <p:spPr>
          <a:xfrm>
            <a:off x="1892809" y="3589422"/>
            <a:ext cx="83071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車資收費標準：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最短距離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起跳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(1.25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)+5(200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)*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里程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*1.2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無等紅綠燈與塞車額外收費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陪同人數收費說明：第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位陪同者免收費，第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位陪同者收取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元，第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位陪同者收取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元，自第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位陪同者起每加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位多收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共乘的說明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實際有二組長照個案在車上，雙方共乘車資總價都打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66%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，再與個案個別收取自負額，陪同者另行計價。</a:t>
            </a:r>
            <a:endParaRPr kumimoji="1"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B1250C-6557-4A42-8B46-9B5174EF7B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45" y="1306352"/>
            <a:ext cx="7735824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41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AAB5480-3ECF-AE43-8D6D-2E879D6EB0E5}"/>
              </a:ext>
            </a:extLst>
          </p:cNvPr>
          <p:cNvSpPr/>
          <p:nvPr/>
        </p:nvSpPr>
        <p:spPr>
          <a:xfrm>
            <a:off x="4643351" y="140596"/>
            <a:ext cx="29052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留用額度匯出</a:t>
            </a: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22338" y="1035627"/>
            <a:ext cx="11747318" cy="2997201"/>
            <a:chOff x="222338" y="1035627"/>
            <a:chExt cx="11747318" cy="2997201"/>
          </a:xfrm>
        </p:grpSpPr>
        <p:pic>
          <p:nvPicPr>
            <p:cNvPr id="4" name="圖片 7">
              <a:extLst>
                <a:ext uri="{FF2B5EF4-FFF2-40B4-BE49-F238E27FC236}">
                  <a16:creationId xmlns:a16="http://schemas.microsoft.com/office/drawing/2014/main" id="{CC2B7810-CAE3-2C45-A9E9-07F6AD35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338" y="1035627"/>
              <a:ext cx="11747318" cy="299720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1277598" y="1901535"/>
              <a:ext cx="622783" cy="3532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直線單箭頭接點 9"/>
          <p:cNvCxnSpPr/>
          <p:nvPr/>
        </p:nvCxnSpPr>
        <p:spPr>
          <a:xfrm flipH="1">
            <a:off x="7855527" y="2355273"/>
            <a:ext cx="3733462" cy="25630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49572" y="5195817"/>
            <a:ext cx="10678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於個案資料頁面，可自訂日期區間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匯出個案當月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家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單位使用金額和留用金額→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單位填入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CMS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，以便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單位核銷，及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CMS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留用金額回填。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79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AB5480-3ECF-AE43-8D6D-2E879D6EB0E5}"/>
              </a:ext>
            </a:extLst>
          </p:cNvPr>
          <p:cNvSpPr/>
          <p:nvPr/>
        </p:nvSpPr>
        <p:spPr>
          <a:xfrm>
            <a:off x="4643351" y="140596"/>
            <a:ext cx="29052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留用額度匯出</a:t>
            </a: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13632" y="1505941"/>
            <a:ext cx="4498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▼個案留用額度檔案匯出範例（以三家車行為例）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5DE32CC-A039-4D6B-99C0-2E5D3BA1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6855"/>
            <a:ext cx="12192000" cy="10626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58F295-A6C1-4534-8FE4-AB28A1CB822B}"/>
              </a:ext>
            </a:extLst>
          </p:cNvPr>
          <p:cNvSpPr/>
          <p:nvPr/>
        </p:nvSpPr>
        <p:spPr>
          <a:xfrm>
            <a:off x="6702950" y="2401294"/>
            <a:ext cx="747422" cy="137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0AD631-3CD2-4C98-9F5A-06C6501AAC21}"/>
              </a:ext>
            </a:extLst>
          </p:cNvPr>
          <p:cNvSpPr/>
          <p:nvPr/>
        </p:nvSpPr>
        <p:spPr>
          <a:xfrm>
            <a:off x="9247367" y="2401294"/>
            <a:ext cx="818984" cy="137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CC037D4-6A77-45EF-A984-AC91C81B02C5}"/>
              </a:ext>
            </a:extLst>
          </p:cNvPr>
          <p:cNvSpPr txBox="1"/>
          <p:nvPr/>
        </p:nvSpPr>
        <p:spPr>
          <a:xfrm>
            <a:off x="2305879" y="4587903"/>
            <a:ext cx="802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單位填入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CMS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，以便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單位核銷，及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CMS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留用金額回填。</a:t>
            </a:r>
            <a:endParaRPr lang="zh-TW" altLang="en-US" sz="16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9BA5E5D-4ECD-4C1B-BF74-C4B7303EC528}"/>
              </a:ext>
            </a:extLst>
          </p:cNvPr>
          <p:cNvCxnSpPr/>
          <p:nvPr/>
        </p:nvCxnSpPr>
        <p:spPr>
          <a:xfrm flipH="1">
            <a:off x="6096000" y="3895344"/>
            <a:ext cx="679704" cy="69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0A47A09-BACB-4AC6-B92A-40EA8988B9DC}"/>
              </a:ext>
            </a:extLst>
          </p:cNvPr>
          <p:cNvCxnSpPr/>
          <p:nvPr/>
        </p:nvCxnSpPr>
        <p:spPr>
          <a:xfrm flipH="1">
            <a:off x="8101584" y="3895344"/>
            <a:ext cx="1243584" cy="69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17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96407D-84BB-7D4D-8028-D26205CDD7B4}"/>
              </a:ext>
            </a:extLst>
          </p:cNvPr>
          <p:cNvSpPr/>
          <p:nvPr/>
        </p:nvSpPr>
        <p:spPr>
          <a:xfrm>
            <a:off x="5542002" y="10723"/>
            <a:ext cx="1107996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預約訂單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8F809F-973C-EA4F-B57C-CB50B12FA7B6}"/>
              </a:ext>
            </a:extLst>
          </p:cNvPr>
          <p:cNvSpPr/>
          <p:nvPr/>
        </p:nvSpPr>
        <p:spPr>
          <a:xfrm>
            <a:off x="4168991" y="1057114"/>
            <a:ext cx="7197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&lt;</a:t>
            </a:r>
            <a:r>
              <a:rPr lang="zh-TW" altLang="zh-TW" sz="1600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預約訂單</a:t>
            </a:r>
            <a:r>
              <a:rPr lang="en-US" altLang="zh-TW" sz="1600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&gt;</a:t>
            </a:r>
            <a:r>
              <a:rPr lang="zh-TW" altLang="zh-TW" sz="1600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可以看到訂單的狀態</a:t>
            </a:r>
            <a:r>
              <a:rPr lang="en-US" altLang="zh-TW" sz="1600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新訂單、已排班、已完成、服務單位取消</a:t>
            </a:r>
            <a:r>
              <a:rPr lang="en-US" altLang="zh-TW" sz="1600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1600" kern="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，也可查看訂單，行車歷程。</a:t>
            </a:r>
          </a:p>
        </p:txBody>
      </p:sp>
      <p:sp>
        <p:nvSpPr>
          <p:cNvPr id="19" name="直線圖說文字 2 18">
            <a:extLst>
              <a:ext uri="{FF2B5EF4-FFF2-40B4-BE49-F238E27FC236}">
                <a16:creationId xmlns:a16="http://schemas.microsoft.com/office/drawing/2014/main" id="{A6D8E285-0DF2-734E-8CB6-3DC3DDA5718F}"/>
              </a:ext>
            </a:extLst>
          </p:cNvPr>
          <p:cNvSpPr/>
          <p:nvPr/>
        </p:nvSpPr>
        <p:spPr>
          <a:xfrm>
            <a:off x="8616051" y="5473797"/>
            <a:ext cx="3291245" cy="1107873"/>
          </a:xfrm>
          <a:prstGeom prst="borderCallout2">
            <a:avLst>
              <a:gd name="adj1" fmla="val 56672"/>
              <a:gd name="adj2" fmla="val -95"/>
              <a:gd name="adj3" fmla="val 53352"/>
              <a:gd name="adj4" fmla="val -26829"/>
              <a:gd name="adj5" fmla="val 16731"/>
              <a:gd name="adj6" fmla="val -3411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行政、督導、照專、</a:t>
            </a:r>
            <a:r>
              <a:rPr kumimoji="1" lang="en-US" altLang="zh-CN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個管均無取消訂單權限</a:t>
            </a:r>
            <a:endParaRPr kumimoji="1" lang="en-US" altLang="zh-CN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已出發之訂單（不可取消）：可查看訂單及訂單歷程</a:t>
            </a:r>
            <a:endParaRPr kumimoji="1" lang="en-US" altLang="zh-CN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尚未出發之訂單（可取消）：可查看訂單及取消訂單</a:t>
            </a:r>
            <a:endParaRPr kumimoji="1" lang="en-US" altLang="zh-CN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BB84617-9759-8240-9AC3-732FE2F54D4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514492" y="4652017"/>
            <a:ext cx="1101559" cy="109564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0" y="2507148"/>
            <a:ext cx="7841965" cy="4352400"/>
            <a:chOff x="0" y="2507148"/>
            <a:chExt cx="7841965" cy="4352400"/>
          </a:xfrm>
        </p:grpSpPr>
        <p:grpSp>
          <p:nvGrpSpPr>
            <p:cNvPr id="9" name="群組 8"/>
            <p:cNvGrpSpPr/>
            <p:nvPr/>
          </p:nvGrpSpPr>
          <p:grpSpPr>
            <a:xfrm>
              <a:off x="0" y="2507148"/>
              <a:ext cx="7841965" cy="4352400"/>
              <a:chOff x="0" y="2507148"/>
              <a:chExt cx="7841965" cy="4352400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F770C62C-A641-D940-AE7E-5390EDEB6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507148"/>
                <a:ext cx="7841965" cy="4352400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5879AF4-2B8C-EF49-954D-F96C3F68C973}"/>
                  </a:ext>
                </a:extLst>
              </p:cNvPr>
              <p:cNvSpPr/>
              <p:nvPr/>
            </p:nvSpPr>
            <p:spPr>
              <a:xfrm>
                <a:off x="874442" y="3324799"/>
                <a:ext cx="6417312" cy="33279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04ED214-6899-7544-8E93-AE255C1D4839}"/>
                  </a:ext>
                </a:extLst>
              </p:cNvPr>
              <p:cNvSpPr/>
              <p:nvPr/>
            </p:nvSpPr>
            <p:spPr>
              <a:xfrm>
                <a:off x="6278189" y="4485618"/>
                <a:ext cx="1236303" cy="33279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786C6992-0DDF-9240-8FC1-E3472CD599A5}"/>
                  </a:ext>
                </a:extLst>
              </p:cNvPr>
              <p:cNvSpPr/>
              <p:nvPr/>
            </p:nvSpPr>
            <p:spPr>
              <a:xfrm>
                <a:off x="6461744" y="4683349"/>
                <a:ext cx="231113" cy="2311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400" b="1" dirty="0">
                    <a:latin typeface="Heiti TC Medium" pitchFamily="2" charset="-128"/>
                    <a:ea typeface="Heiti TC Medium" pitchFamily="2" charset="-128"/>
                  </a:rPr>
                  <a:t>A</a:t>
                </a:r>
                <a:endParaRPr kumimoji="1" lang="zh-TW" altLang="en-US" sz="1400" b="1" dirty="0">
                  <a:latin typeface="Heiti TC Medium" pitchFamily="2" charset="-128"/>
                  <a:ea typeface="Heiti TC Medium" pitchFamily="2" charset="-128"/>
                </a:endParaRPr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2733BDB6-803C-F04D-BB98-011FBC47EC57}"/>
                  </a:ext>
                </a:extLst>
              </p:cNvPr>
              <p:cNvSpPr/>
              <p:nvPr/>
            </p:nvSpPr>
            <p:spPr>
              <a:xfrm>
                <a:off x="7107526" y="4683348"/>
                <a:ext cx="231113" cy="2311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1400" b="1" dirty="0">
                    <a:latin typeface="Heiti TC Medium" pitchFamily="2" charset="-128"/>
                    <a:ea typeface="Heiti TC Medium" pitchFamily="2" charset="-128"/>
                  </a:rPr>
                  <a:t>Ｂ</a:t>
                </a:r>
              </a:p>
            </p:txBody>
          </p:sp>
          <p:cxnSp>
            <p:nvCxnSpPr>
              <p:cNvPr id="4" name="直線接點 3"/>
              <p:cNvCxnSpPr/>
              <p:nvPr/>
            </p:nvCxnSpPr>
            <p:spPr>
              <a:xfrm>
                <a:off x="3266661" y="4356847"/>
                <a:ext cx="52851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/>
              <p:cNvCxnSpPr/>
              <p:nvPr/>
            </p:nvCxnSpPr>
            <p:spPr>
              <a:xfrm>
                <a:off x="3284586" y="4527177"/>
                <a:ext cx="52851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>
                <a:off x="3257701" y="5473802"/>
                <a:ext cx="52851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>
                <a:off x="3275626" y="5644132"/>
                <a:ext cx="52851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線接點 23"/>
            <p:cNvCxnSpPr/>
            <p:nvPr/>
          </p:nvCxnSpPr>
          <p:spPr>
            <a:xfrm>
              <a:off x="3266661" y="6598026"/>
              <a:ext cx="52851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3284586" y="6768356"/>
              <a:ext cx="52851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8C8BF8A-2D07-9A43-A6D0-94B407518E57}"/>
              </a:ext>
            </a:extLst>
          </p:cNvPr>
          <p:cNvCxnSpPr>
            <a:cxnSpLocks/>
          </p:cNvCxnSpPr>
          <p:nvPr/>
        </p:nvCxnSpPr>
        <p:spPr>
          <a:xfrm flipV="1">
            <a:off x="6461744" y="2333360"/>
            <a:ext cx="1430082" cy="70537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線圖說文字 2 4">
            <a:extLst>
              <a:ext uri="{FF2B5EF4-FFF2-40B4-BE49-F238E27FC236}">
                <a16:creationId xmlns:a16="http://schemas.microsoft.com/office/drawing/2014/main" id="{3FEEE440-573A-0446-BA0D-D886087EA09F}"/>
              </a:ext>
            </a:extLst>
          </p:cNvPr>
          <p:cNvSpPr/>
          <p:nvPr/>
        </p:nvSpPr>
        <p:spPr>
          <a:xfrm>
            <a:off x="8616052" y="2089329"/>
            <a:ext cx="2641228" cy="442613"/>
          </a:xfrm>
          <a:prstGeom prst="borderCallout2">
            <a:avLst>
              <a:gd name="adj1" fmla="val 54402"/>
              <a:gd name="adj2" fmla="val -10430"/>
              <a:gd name="adj3" fmla="val 53352"/>
              <a:gd name="adj4" fmla="val -26829"/>
              <a:gd name="adj5" fmla="val 217648"/>
              <a:gd name="adj6" fmla="val -5507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可依訂單建立時間或個案編號排序</a:t>
            </a:r>
            <a:endParaRPr kumimoji="1" lang="en-US" altLang="zh-TW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直線圖說文字 2 12">
            <a:extLst>
              <a:ext uri="{FF2B5EF4-FFF2-40B4-BE49-F238E27FC236}">
                <a16:creationId xmlns:a16="http://schemas.microsoft.com/office/drawing/2014/main" id="{DC2B8BFB-65FD-1A44-9C3F-9FC5B0D18749}"/>
              </a:ext>
            </a:extLst>
          </p:cNvPr>
          <p:cNvSpPr/>
          <p:nvPr/>
        </p:nvSpPr>
        <p:spPr>
          <a:xfrm>
            <a:off x="8616052" y="3491197"/>
            <a:ext cx="1777628" cy="442613"/>
          </a:xfrm>
          <a:prstGeom prst="borderCallout2">
            <a:avLst>
              <a:gd name="adj1" fmla="val 61465"/>
              <a:gd name="adj2" fmla="val -6209"/>
              <a:gd name="adj3" fmla="val 60062"/>
              <a:gd name="adj4" fmla="val -18476"/>
              <a:gd name="adj5" fmla="val 13101"/>
              <a:gd name="adj6" fmla="val -7836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可依訂單狀態篩選訂單</a:t>
            </a:r>
            <a:endParaRPr kumimoji="1" lang="en-US" altLang="zh-TW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直線圖說文字 2 13">
            <a:extLst>
              <a:ext uri="{FF2B5EF4-FFF2-40B4-BE49-F238E27FC236}">
                <a16:creationId xmlns:a16="http://schemas.microsoft.com/office/drawing/2014/main" id="{95707C2B-4743-FC42-AD49-7D31433C177E}"/>
              </a:ext>
            </a:extLst>
          </p:cNvPr>
          <p:cNvSpPr/>
          <p:nvPr/>
        </p:nvSpPr>
        <p:spPr>
          <a:xfrm>
            <a:off x="409980" y="1541747"/>
            <a:ext cx="3103206" cy="503410"/>
          </a:xfrm>
          <a:prstGeom prst="borderCallout2">
            <a:avLst>
              <a:gd name="adj1" fmla="val 67249"/>
              <a:gd name="adj2" fmla="val 103234"/>
              <a:gd name="adj3" fmla="val 92695"/>
              <a:gd name="adj4" fmla="val 115853"/>
              <a:gd name="adj5" fmla="val 283012"/>
              <a:gd name="adj6" fmla="val 14822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輸入姓名</a:t>
            </a:r>
            <a:r>
              <a:rPr kumimoji="1" lang="zh-TW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、案號、身分證字號搜尋訂單資料</a:t>
            </a:r>
            <a:endParaRPr kumimoji="1" lang="en-US" altLang="zh-TW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99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296407D-84BB-7D4D-8028-D26205CDD7B4}"/>
              </a:ext>
            </a:extLst>
          </p:cNvPr>
          <p:cNvSpPr/>
          <p:nvPr/>
        </p:nvSpPr>
        <p:spPr>
          <a:xfrm>
            <a:off x="4849506" y="10723"/>
            <a:ext cx="2492991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預約訂單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（查看訂單）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20578" r="2044" b="6249"/>
          <a:stretch/>
        </p:blipFill>
        <p:spPr bwMode="auto">
          <a:xfrm>
            <a:off x="1344001" y="1702191"/>
            <a:ext cx="9504000" cy="432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786C6992-0DDF-9240-8FC1-E3472CD599A5}"/>
              </a:ext>
            </a:extLst>
          </p:cNvPr>
          <p:cNvSpPr/>
          <p:nvPr/>
        </p:nvSpPr>
        <p:spPr>
          <a:xfrm>
            <a:off x="885609" y="1472995"/>
            <a:ext cx="458392" cy="458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b="1" dirty="0">
                <a:latin typeface="Heiti TC Medium" pitchFamily="2" charset="-128"/>
                <a:ea typeface="Heiti TC Medium" pitchFamily="2" charset="-128"/>
              </a:rPr>
              <a:t>A</a:t>
            </a:r>
            <a:endParaRPr kumimoji="1" lang="zh-TW" altLang="en-US" sz="1400" b="1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21541" y="942337"/>
            <a:ext cx="7548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▼查看訂單明細（可查看訂單時間、起迄點、個案資料、司機及車輛、車資明細）</a:t>
            </a:r>
          </a:p>
        </p:txBody>
      </p:sp>
    </p:spTree>
    <p:extLst>
      <p:ext uri="{BB962C8B-B14F-4D97-AF65-F5344CB8AC3E}">
        <p14:creationId xmlns:p14="http://schemas.microsoft.com/office/powerpoint/2010/main" val="1065806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296407D-84BB-7D4D-8028-D26205CDD7B4}"/>
              </a:ext>
            </a:extLst>
          </p:cNvPr>
          <p:cNvSpPr/>
          <p:nvPr/>
        </p:nvSpPr>
        <p:spPr>
          <a:xfrm>
            <a:off x="4849504" y="10723"/>
            <a:ext cx="249299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預約訂單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（訂單歷程）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786C6992-0DDF-9240-8FC1-E3472CD599A5}"/>
              </a:ext>
            </a:extLst>
          </p:cNvPr>
          <p:cNvSpPr/>
          <p:nvPr/>
        </p:nvSpPr>
        <p:spPr>
          <a:xfrm>
            <a:off x="885609" y="1472995"/>
            <a:ext cx="458392" cy="458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b="1" dirty="0">
                <a:latin typeface="Heiti TC Medium" pitchFamily="2" charset="-128"/>
                <a:ea typeface="Heiti TC Medium" pitchFamily="2" charset="-128"/>
              </a:rPr>
              <a:t>B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542254" y="1031537"/>
            <a:ext cx="5107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▼查看訂單歷程（可查看該接送任務個狀態的時間點）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361596" y="1702191"/>
            <a:ext cx="9468805" cy="4320000"/>
            <a:chOff x="1361596" y="1702191"/>
            <a:chExt cx="9468805" cy="432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6" t="20577" r="2151" b="6250"/>
            <a:stretch/>
          </p:blipFill>
          <p:spPr bwMode="auto">
            <a:xfrm>
              <a:off x="1361596" y="1702191"/>
              <a:ext cx="9468805" cy="43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直線接點 7"/>
            <p:cNvCxnSpPr/>
            <p:nvPr/>
          </p:nvCxnSpPr>
          <p:spPr>
            <a:xfrm>
              <a:off x="2038994" y="3103780"/>
              <a:ext cx="52851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6584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296407D-84BB-7D4D-8028-D26205CDD7B4}"/>
              </a:ext>
            </a:extLst>
          </p:cNvPr>
          <p:cNvSpPr/>
          <p:nvPr/>
        </p:nvSpPr>
        <p:spPr>
          <a:xfrm>
            <a:off x="4503257" y="10723"/>
            <a:ext cx="31854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預約訂單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（任務明細檔匯出）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208689" y="646386"/>
            <a:ext cx="9774621" cy="4417752"/>
            <a:chOff x="1208690" y="1166648"/>
            <a:chExt cx="9774621" cy="441775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62" b="6251"/>
            <a:stretch/>
          </p:blipFill>
          <p:spPr bwMode="auto">
            <a:xfrm>
              <a:off x="1208690" y="1166648"/>
              <a:ext cx="9774621" cy="4417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9832429" y="1756778"/>
              <a:ext cx="917070" cy="3532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" name="直線單箭頭接點 6"/>
          <p:cNvCxnSpPr/>
          <p:nvPr/>
        </p:nvCxnSpPr>
        <p:spPr>
          <a:xfrm flipH="1">
            <a:off x="6557501" y="1573716"/>
            <a:ext cx="3733462" cy="3975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208689" y="5829310"/>
            <a:ext cx="9846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於「預約訂單」頁面，可自訂日期區間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匯出個案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搭乘任務明細檔，可查看訂單狀態、個案資料、預約及搭車時間、起迄點、經濟狀況、費用等明細。</a:t>
            </a:r>
          </a:p>
        </p:txBody>
      </p:sp>
    </p:spTree>
    <p:extLst>
      <p:ext uri="{BB962C8B-B14F-4D97-AF65-F5344CB8AC3E}">
        <p14:creationId xmlns:p14="http://schemas.microsoft.com/office/powerpoint/2010/main" val="215650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AA88C4-D864-BA48-88FD-6EB8FE71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80" y="1187418"/>
            <a:ext cx="7553439" cy="40449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F208B7-9E24-C345-A65B-52DBDF7F31D7}"/>
              </a:ext>
            </a:extLst>
          </p:cNvPr>
          <p:cNvSpPr/>
          <p:nvPr/>
        </p:nvSpPr>
        <p:spPr>
          <a:xfrm>
            <a:off x="5542002" y="10723"/>
            <a:ext cx="1107996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登入頁面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5A5E5B-8789-BF46-BA79-E8AFF46F8C10}"/>
              </a:ext>
            </a:extLst>
          </p:cNvPr>
          <p:cNvSpPr txBox="1"/>
          <p:nvPr/>
        </p:nvSpPr>
        <p:spPr>
          <a:xfrm>
            <a:off x="1510749" y="5681343"/>
            <a:ext cx="9310976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衛生局提供各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單位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一組帳密，首次登入網站，強制更改密碼後登入交通平台，每三個月須更換密碼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9495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" t="22727" r="1" b="50379"/>
          <a:stretch/>
        </p:blipFill>
        <p:spPr bwMode="auto">
          <a:xfrm>
            <a:off x="1363832" y="2230579"/>
            <a:ext cx="9464338" cy="146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23012" r="14116" b="51230"/>
          <a:stretch/>
        </p:blipFill>
        <p:spPr bwMode="auto">
          <a:xfrm>
            <a:off x="1363832" y="4031415"/>
            <a:ext cx="8451273" cy="147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6407D-84BB-7D4D-8028-D26205CDD7B4}"/>
              </a:ext>
            </a:extLst>
          </p:cNvPr>
          <p:cNvSpPr/>
          <p:nvPr/>
        </p:nvSpPr>
        <p:spPr>
          <a:xfrm>
            <a:off x="4503257" y="10723"/>
            <a:ext cx="31854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預約訂單</a:t>
            </a:r>
            <a:r>
              <a:rPr kumimoji="1" lang="zh-TW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（任務明細檔匯出）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68177" y="1492390"/>
            <a:ext cx="3055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▼</a:t>
            </a:r>
            <a:r>
              <a:rPr lang="zh-TW" altLang="zh-TW" sz="1600" dirty="0">
                <a:latin typeface="微軟正黑體" pitchFamily="34" charset="-120"/>
                <a:ea typeface="微軟正黑體" pitchFamily="34" charset="-120"/>
              </a:rPr>
              <a:t>個案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搭乘任務明細檔匯出範例</a:t>
            </a:r>
          </a:p>
        </p:txBody>
      </p:sp>
    </p:spTree>
    <p:extLst>
      <p:ext uri="{BB962C8B-B14F-4D97-AF65-F5344CB8AC3E}">
        <p14:creationId xmlns:p14="http://schemas.microsoft.com/office/powerpoint/2010/main" val="282344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BB510A2-8CB7-3240-A2AE-42B50CAB8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11" y="1588624"/>
            <a:ext cx="8101068" cy="36807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AB8C2D-F0F3-A84A-8685-515E3921B007}"/>
              </a:ext>
            </a:extLst>
          </p:cNvPr>
          <p:cNvSpPr/>
          <p:nvPr/>
        </p:nvSpPr>
        <p:spPr>
          <a:xfrm>
            <a:off x="4272426" y="0"/>
            <a:ext cx="3647152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系統資料管理（管理員帳號建置）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2C5625-A8F8-5E49-9ED7-62C872F905AF}"/>
              </a:ext>
            </a:extLst>
          </p:cNvPr>
          <p:cNvSpPr txBox="1"/>
          <p:nvPr/>
        </p:nvSpPr>
        <p:spPr>
          <a:xfrm>
            <a:off x="1979875" y="5899284"/>
            <a:ext cx="7776375" cy="41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各單位可依需求於「系統資料管理」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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「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管理員帳號建置」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新增該單位其他人員帳號。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A0DB406-4352-6248-A5A1-13FD4C9F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979" y="959055"/>
            <a:ext cx="3673210" cy="2453909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B7FAC16-9172-E846-BE1C-5F692C243CAE}"/>
              </a:ext>
            </a:extLst>
          </p:cNvPr>
          <p:cNvCxnSpPr>
            <a:cxnSpLocks/>
          </p:cNvCxnSpPr>
          <p:nvPr/>
        </p:nvCxnSpPr>
        <p:spPr>
          <a:xfrm flipV="1">
            <a:off x="6921500" y="1225022"/>
            <a:ext cx="1435100" cy="102189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直線圖說文字 2 8">
            <a:extLst>
              <a:ext uri="{FF2B5EF4-FFF2-40B4-BE49-F238E27FC236}">
                <a16:creationId xmlns:a16="http://schemas.microsoft.com/office/drawing/2014/main" id="{7C87BCE3-1FE7-804D-ABD0-363AE397BBF2}"/>
              </a:ext>
            </a:extLst>
          </p:cNvPr>
          <p:cNvSpPr/>
          <p:nvPr/>
        </p:nvSpPr>
        <p:spPr>
          <a:xfrm>
            <a:off x="8462879" y="4071761"/>
            <a:ext cx="3291245" cy="834013"/>
          </a:xfrm>
          <a:prstGeom prst="borderCallout2">
            <a:avLst>
              <a:gd name="adj1" fmla="val -16421"/>
              <a:gd name="adj2" fmla="val 12639"/>
              <a:gd name="adj3" fmla="val -41060"/>
              <a:gd name="adj4" fmla="val 12530"/>
              <a:gd name="adj5" fmla="val -283253"/>
              <a:gd name="adj6" fmla="val 299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角色分為：行政、督導、照專、</a:t>
            </a:r>
            <a:r>
              <a:rPr kumimoji="1" lang="en-US" altLang="zh-CN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個管、車行，</a:t>
            </a:r>
            <a:r>
              <a:rPr kumimoji="1" lang="zh-TW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依據其角色有不同操作權限</a:t>
            </a:r>
            <a:endParaRPr kumimoji="1" lang="en-US" altLang="zh-CN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927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1EC76F1-A2BA-024F-A066-50F5A299062F}"/>
              </a:ext>
            </a:extLst>
          </p:cNvPr>
          <p:cNvSpPr/>
          <p:nvPr/>
        </p:nvSpPr>
        <p:spPr>
          <a:xfrm>
            <a:off x="5542002" y="140596"/>
            <a:ext cx="1107996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7">
            <a:extLst>
              <a:ext uri="{FF2B5EF4-FFF2-40B4-BE49-F238E27FC236}">
                <a16:creationId xmlns:a16="http://schemas.microsoft.com/office/drawing/2014/main" id="{CC2B7810-CAE3-2C45-A9E9-07F6AD35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1" y="1714499"/>
            <a:ext cx="11747318" cy="2997201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5BEAB57-588E-7B4B-BD2F-A58A95A018B2}"/>
              </a:ext>
            </a:extLst>
          </p:cNvPr>
          <p:cNvCxnSpPr>
            <a:cxnSpLocks/>
          </p:cNvCxnSpPr>
          <p:nvPr/>
        </p:nvCxnSpPr>
        <p:spPr>
          <a:xfrm flipH="1">
            <a:off x="9772838" y="4454812"/>
            <a:ext cx="528541" cy="4464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8FEAAAB-52D3-2C42-B130-9B630B3409FA}"/>
              </a:ext>
            </a:extLst>
          </p:cNvPr>
          <p:cNvCxnSpPr>
            <a:cxnSpLocks/>
          </p:cNvCxnSpPr>
          <p:nvPr/>
        </p:nvCxnSpPr>
        <p:spPr>
          <a:xfrm flipH="1">
            <a:off x="10657645" y="4454812"/>
            <a:ext cx="1" cy="5031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FC9087B-C294-B946-A431-2F42A52AD903}"/>
              </a:ext>
            </a:extLst>
          </p:cNvPr>
          <p:cNvCxnSpPr>
            <a:cxnSpLocks/>
          </p:cNvCxnSpPr>
          <p:nvPr/>
        </p:nvCxnSpPr>
        <p:spPr>
          <a:xfrm>
            <a:off x="11074745" y="4454812"/>
            <a:ext cx="469555" cy="4464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4E003A5-C18C-464F-B56F-7FDAC8DF4CE8}"/>
              </a:ext>
            </a:extLst>
          </p:cNvPr>
          <p:cNvSpPr txBox="1"/>
          <p:nvPr/>
        </p:nvSpPr>
        <p:spPr>
          <a:xfrm>
            <a:off x="9507310" y="5002445"/>
            <a:ext cx="54191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叫</a:t>
            </a: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車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A484022-CD3E-804D-BCDD-E3819A71229C}"/>
              </a:ext>
            </a:extLst>
          </p:cNvPr>
          <p:cNvSpPr txBox="1"/>
          <p:nvPr/>
        </p:nvSpPr>
        <p:spPr>
          <a:xfrm>
            <a:off x="10386924" y="5002445"/>
            <a:ext cx="54191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編輯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49763B-F701-684F-9699-DEE071CC1F8F}"/>
              </a:ext>
            </a:extLst>
          </p:cNvPr>
          <p:cNvSpPr txBox="1"/>
          <p:nvPr/>
        </p:nvSpPr>
        <p:spPr>
          <a:xfrm>
            <a:off x="11266538" y="5002445"/>
            <a:ext cx="54191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更多</a:t>
            </a:r>
          </a:p>
        </p:txBody>
      </p:sp>
      <p:sp>
        <p:nvSpPr>
          <p:cNvPr id="5" name="直線圖說文字 2 7">
            <a:extLst>
              <a:ext uri="{FF2B5EF4-FFF2-40B4-BE49-F238E27FC236}">
                <a16:creationId xmlns:a16="http://schemas.microsoft.com/office/drawing/2014/main" id="{169D1B70-89C4-C14B-85E2-39580EAEB354}"/>
              </a:ext>
            </a:extLst>
          </p:cNvPr>
          <p:cNvSpPr/>
          <p:nvPr/>
        </p:nvSpPr>
        <p:spPr>
          <a:xfrm>
            <a:off x="8513026" y="707952"/>
            <a:ext cx="3255666" cy="579780"/>
          </a:xfrm>
          <a:prstGeom prst="borderCallout2">
            <a:avLst>
              <a:gd name="adj1" fmla="val 123807"/>
              <a:gd name="adj2" fmla="val 41581"/>
              <a:gd name="adj3" fmla="val 192414"/>
              <a:gd name="adj4" fmla="val 33763"/>
              <a:gd name="adj5" fmla="val 362502"/>
              <a:gd name="adj6" fmla="val -355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可輸入姓名</a:t>
            </a:r>
            <a:r>
              <a:rPr kumimoji="1" lang="zh-TW" altLang="en-US" sz="1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、案號、身分證字號搜尋個案資料</a:t>
            </a:r>
            <a:endParaRPr kumimoji="1" lang="en-US" altLang="zh-TW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12650D-C5EA-974B-8142-D4F965841055}"/>
              </a:ext>
            </a:extLst>
          </p:cNvPr>
          <p:cNvSpPr txBox="1"/>
          <p:nvPr/>
        </p:nvSpPr>
        <p:spPr>
          <a:xfrm>
            <a:off x="706913" y="5617660"/>
            <a:ext cx="10778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</a:t>
            </a:r>
            <a:r>
              <a:rPr lang="en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CMS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系統與交通平台無法介接，所以採用半人工方式，由衛生局匯出清冊，由系統商匯入交通平台，有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1.5-2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天的人工作業時間。若新個案急需用車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例如出院準備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，交通平台無資料→由</a:t>
            </a:r>
            <a:r>
              <a:rPr lang="en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單位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個案資料。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727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72B29D6-F5A7-F142-8A24-C217A62450A0}"/>
              </a:ext>
            </a:extLst>
          </p:cNvPr>
          <p:cNvSpPr/>
          <p:nvPr/>
        </p:nvSpPr>
        <p:spPr>
          <a:xfrm>
            <a:off x="5074928" y="140596"/>
            <a:ext cx="2042139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個案資料（編輯）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2ED542-6963-4567-BDEC-E1869A18F36B}"/>
              </a:ext>
            </a:extLst>
          </p:cNvPr>
          <p:cNvSpPr/>
          <p:nvPr/>
        </p:nvSpPr>
        <p:spPr>
          <a:xfrm>
            <a:off x="3830320" y="3352800"/>
            <a:ext cx="2966720" cy="386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61236C17-B233-47CC-88D9-FD769FDA0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351" y="1370171"/>
            <a:ext cx="8653291" cy="4351338"/>
          </a:xfr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04AD1E0-3F3D-4048-B978-01676CDC09A3}"/>
              </a:ext>
            </a:extLst>
          </p:cNvPr>
          <p:cNvSpPr/>
          <p:nvPr/>
        </p:nvSpPr>
        <p:spPr>
          <a:xfrm>
            <a:off x="9133840" y="495916"/>
            <a:ext cx="1554480" cy="540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此處更換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6BA81AF-5232-49AC-A166-DC9C72E568C0}"/>
              </a:ext>
            </a:extLst>
          </p:cNvPr>
          <p:cNvCxnSpPr>
            <a:cxnSpLocks/>
          </p:cNvCxnSpPr>
          <p:nvPr/>
        </p:nvCxnSpPr>
        <p:spPr>
          <a:xfrm flipV="1">
            <a:off x="8676640" y="1036320"/>
            <a:ext cx="82296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0A6FAB-8099-4974-851D-44049B003AA0}"/>
              </a:ext>
            </a:extLst>
          </p:cNvPr>
          <p:cNvSpPr txBox="1"/>
          <p:nvPr/>
        </p:nvSpPr>
        <p:spPr>
          <a:xfrm>
            <a:off x="2854961" y="6136640"/>
            <a:ext cx="553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個案若有異動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單位，督導照專手動變更新的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</a:t>
            </a:r>
          </a:p>
        </p:txBody>
      </p:sp>
    </p:spTree>
    <p:extLst>
      <p:ext uri="{BB962C8B-B14F-4D97-AF65-F5344CB8AC3E}">
        <p14:creationId xmlns:p14="http://schemas.microsoft.com/office/powerpoint/2010/main" val="45763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52D416-EE32-B849-85F5-576B82068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6802" y="865024"/>
            <a:ext cx="915839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72B29D6-F5A7-F142-8A24-C217A62450A0}"/>
              </a:ext>
            </a:extLst>
          </p:cNvPr>
          <p:cNvSpPr/>
          <p:nvPr/>
        </p:nvSpPr>
        <p:spPr>
          <a:xfrm>
            <a:off x="5074928" y="140596"/>
            <a:ext cx="2042139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個案資料（編輯）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A9699D-2B4C-114C-8B4E-C3F0798EBF3B}"/>
              </a:ext>
            </a:extLst>
          </p:cNvPr>
          <p:cNvSpPr txBox="1"/>
          <p:nvPr/>
        </p:nvSpPr>
        <p:spPr>
          <a:xfrm>
            <a:off x="728222" y="5341630"/>
            <a:ext cx="10735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核對個案基本資料是否有誤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案號、身分別、地址、失能等級時、聯絡人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，衛生局只匯出新個案，若</a:t>
            </a:r>
            <a:r>
              <a:rPr lang="en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CMS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有個案資料變更，須同步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交通平台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✽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社會福利身分別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，身份別高轉低，例如：一般戶轉中低或低收，福利身分別當月生效；身份別低轉高，例如：低收轉中低或一般戶，是次月生效。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CMS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身分別異動，須同步至交通平台修改，系統直接觸發補助調整。</a:t>
            </a:r>
            <a:endParaRPr kumimoji="1"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2ED542-6963-4567-BDEC-E1869A18F36B}"/>
              </a:ext>
            </a:extLst>
          </p:cNvPr>
          <p:cNvSpPr/>
          <p:nvPr/>
        </p:nvSpPr>
        <p:spPr>
          <a:xfrm>
            <a:off x="3830320" y="3352800"/>
            <a:ext cx="2966720" cy="386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9E145B9-ECBB-4AF7-BCA0-5ADFF0EB5298}"/>
              </a:ext>
            </a:extLst>
          </p:cNvPr>
          <p:cNvCxnSpPr/>
          <p:nvPr/>
        </p:nvCxnSpPr>
        <p:spPr>
          <a:xfrm flipH="1">
            <a:off x="2221992" y="3831336"/>
            <a:ext cx="2459736" cy="2231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1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4F6C7E5-63AE-D541-A9D3-F0BA48544F87}"/>
              </a:ext>
            </a:extLst>
          </p:cNvPr>
          <p:cNvSpPr/>
          <p:nvPr/>
        </p:nvSpPr>
        <p:spPr>
          <a:xfrm>
            <a:off x="850664" y="5401844"/>
            <a:ext cx="10490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若個案有留用額度，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單位首月登入時，請手動加上留用額度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，次月之後系統採留用餘額累加。</a:t>
            </a:r>
            <a:endParaRPr lang="zh-TW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AC2D58-5378-834F-9739-E22FB215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23" y="857305"/>
            <a:ext cx="8590547" cy="41897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4F54B0D-BA04-E64B-A681-F69454796E08}"/>
              </a:ext>
            </a:extLst>
          </p:cNvPr>
          <p:cNvSpPr/>
          <p:nvPr/>
        </p:nvSpPr>
        <p:spPr>
          <a:xfrm>
            <a:off x="5074928" y="140596"/>
            <a:ext cx="2042139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個案資料（編輯）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5C474E-6303-48B0-B118-00167E33B5FD}"/>
              </a:ext>
            </a:extLst>
          </p:cNvPr>
          <p:cNvSpPr/>
          <p:nvPr/>
        </p:nvSpPr>
        <p:spPr>
          <a:xfrm>
            <a:off x="4553721" y="3873500"/>
            <a:ext cx="3657590" cy="463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9DD75F5-1754-495C-9754-00BE68DEF7B0}"/>
              </a:ext>
            </a:extLst>
          </p:cNvPr>
          <p:cNvCxnSpPr/>
          <p:nvPr/>
        </p:nvCxnSpPr>
        <p:spPr>
          <a:xfrm>
            <a:off x="6263640" y="4489704"/>
            <a:ext cx="0" cy="8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3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4F6C7E5-63AE-D541-A9D3-F0BA48544F87}"/>
              </a:ext>
            </a:extLst>
          </p:cNvPr>
          <p:cNvSpPr/>
          <p:nvPr/>
        </p:nvSpPr>
        <p:spPr>
          <a:xfrm>
            <a:off x="893135" y="5515111"/>
            <a:ext cx="102710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額度歸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基本上是以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個月為一基準，系統依據此規範設定。複評而影響到額度歸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期間，如有變動請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單位手動修正→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單位檢查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核定日期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是否正確。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單位首次登入，務必審核個案的核定日期是否正確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複評日期，填入核定日期裡。</a:t>
            </a:r>
            <a:endParaRPr lang="zh-TW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F54B0D-BA04-E64B-A681-F69454796E08}"/>
              </a:ext>
            </a:extLst>
          </p:cNvPr>
          <p:cNvSpPr/>
          <p:nvPr/>
        </p:nvSpPr>
        <p:spPr>
          <a:xfrm>
            <a:off x="5074928" y="140596"/>
            <a:ext cx="2042139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個案資料（編輯）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4F2215-74C6-4EFA-880B-D871BD81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61" y="943765"/>
            <a:ext cx="8815209" cy="42293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58CC13-C1EC-45F3-B40C-099262671C60}"/>
              </a:ext>
            </a:extLst>
          </p:cNvPr>
          <p:cNvSpPr/>
          <p:nvPr/>
        </p:nvSpPr>
        <p:spPr>
          <a:xfrm>
            <a:off x="2779778" y="4277360"/>
            <a:ext cx="1690622" cy="4406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DF68BD0-B3D0-432E-9B43-3302D26A98AD}"/>
              </a:ext>
            </a:extLst>
          </p:cNvPr>
          <p:cNvCxnSpPr/>
          <p:nvPr/>
        </p:nvCxnSpPr>
        <p:spPr>
          <a:xfrm>
            <a:off x="3529584" y="4791456"/>
            <a:ext cx="0" cy="82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144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D75B10E-61D3-0A45-934A-BFEE69DBC8FF}"/>
              </a:ext>
            </a:extLst>
          </p:cNvPr>
          <p:cNvSpPr txBox="1"/>
          <p:nvPr/>
        </p:nvSpPr>
        <p:spPr>
          <a:xfrm>
            <a:off x="1033671" y="5852225"/>
            <a:ext cx="10265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依據個案需求最多可以選擇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家車行協助服務，先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至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CMS</a:t>
            </a:r>
            <a:r>
              <a: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裡設定選擇照會哪三家車行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若已經設定好車行，當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CMS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剔除</a:t>
            </a:r>
            <a:r>
              <a: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其中一家車行，改換另一家進入時，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須</a:t>
            </a:r>
            <a:r>
              <a: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同步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</a:t>
            </a:r>
            <a:r>
              <a:rPr lang="zh-TW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交通平台修正。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C65012-F822-D84C-B2E0-A58F10B3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49" y="2613156"/>
            <a:ext cx="7089422" cy="28966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E80D6D-4483-3044-97EF-E1CC5A4EEE82}"/>
              </a:ext>
            </a:extLst>
          </p:cNvPr>
          <p:cNvSpPr/>
          <p:nvPr/>
        </p:nvSpPr>
        <p:spPr>
          <a:xfrm>
            <a:off x="5074928" y="140596"/>
            <a:ext cx="2042139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個案資料（編輯）</a:t>
            </a:r>
            <a:endParaRPr kumimoji="1" lang="en-US" altLang="zh-TW" b="1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A77CD4-BF12-E341-9065-973A66EA1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9" t="13754" r="6204" b="13416"/>
          <a:stretch/>
        </p:blipFill>
        <p:spPr>
          <a:xfrm>
            <a:off x="388729" y="1203959"/>
            <a:ext cx="6096756" cy="28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11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1196</Words>
  <Application>Microsoft Office PowerPoint</Application>
  <PresentationFormat>寬螢幕</PresentationFormat>
  <Paragraphs>78</Paragraphs>
  <Slides>20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Heiti TC Medium</vt:lpstr>
      <vt:lpstr>Microsoft YaHei</vt:lpstr>
      <vt:lpstr>Microsoft JhengHei</vt:lpstr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AMBER HOU</cp:lastModifiedBy>
  <cp:revision>129</cp:revision>
  <dcterms:created xsi:type="dcterms:W3CDTF">2019-12-07T02:36:27Z</dcterms:created>
  <dcterms:modified xsi:type="dcterms:W3CDTF">2020-04-21T09:58:21Z</dcterms:modified>
</cp:coreProperties>
</file>